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7" r:id="rId4"/>
    <p:sldId id="258" r:id="rId5"/>
    <p:sldId id="270" r:id="rId6"/>
    <p:sldId id="259" r:id="rId7"/>
    <p:sldId id="260" r:id="rId8"/>
    <p:sldId id="261" r:id="rId9"/>
    <p:sldId id="276" r:id="rId10"/>
    <p:sldId id="277" r:id="rId11"/>
    <p:sldId id="263" r:id="rId12"/>
    <p:sldId id="262" r:id="rId13"/>
    <p:sldId id="272" r:id="rId14"/>
    <p:sldId id="265" r:id="rId15"/>
    <p:sldId id="266" r:id="rId16"/>
    <p:sldId id="275" r:id="rId17"/>
    <p:sldId id="267" r:id="rId18"/>
    <p:sldId id="268" r:id="rId19"/>
    <p:sldId id="269" r:id="rId20"/>
    <p:sldId id="271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50" d="100"/>
          <a:sy n="50" d="100"/>
        </p:scale>
        <p:origin x="-2298" y="-1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18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18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56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8198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15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5851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3193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577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65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51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75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85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370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94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549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19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3443443-D982-4C8E-8E80-8EC5E2EFC114}" type="datetimeFigureOut">
              <a:rPr lang="en-US" smtClean="0"/>
              <a:pPr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AE7D-257A-4FB3-8358-5F9C9A7498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15351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google.co.uk/search?q=dmu+blackboar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D4686C-5718-45C2-8BE7-1CB3ADA9C4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Hyperlinks, Images and Tables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CEE6CE-CA35-44DC-952C-754B2B0E0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9884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0612EA-CC97-4D27-9E38-59EB6AF9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Directory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342E04-38F7-4E9C-8FAE-CCBE175E4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6092618" cy="4195481"/>
          </a:xfrm>
        </p:spPr>
        <p:txBody>
          <a:bodyPr/>
          <a:lstStyle/>
          <a:p>
            <a:r>
              <a:rPr lang="en-GB" dirty="0"/>
              <a:t>This is the file structure of the web application.</a:t>
            </a:r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363D884F-187C-415D-A84F-21DC66960F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6577" t="12037" b="17213"/>
          <a:stretch/>
        </p:blipFill>
        <p:spPr>
          <a:xfrm>
            <a:off x="6803069" y="1326018"/>
            <a:ext cx="3246784" cy="528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51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25371B-CDB4-4E46-A89C-D7635D87B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Relative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3BC12C-B533-4D27-91EC-E5582E31F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 what is a relative hyperlink?</a:t>
            </a:r>
          </a:p>
          <a:p>
            <a:r>
              <a:rPr lang="en-GB" dirty="0"/>
              <a:t>A relative hyperlink is a link within the same web application.</a:t>
            </a:r>
          </a:p>
          <a:p>
            <a:r>
              <a:rPr lang="en-GB" dirty="0"/>
              <a:t>This includes the navigation of directories, download links etc…</a:t>
            </a:r>
          </a:p>
          <a:p>
            <a:r>
              <a:rPr lang="en-GB" dirty="0"/>
              <a:t>As long as they are within the file structure of the web application.</a:t>
            </a:r>
          </a:p>
          <a:p>
            <a:r>
              <a:rPr lang="en-GB" dirty="0"/>
              <a:t>Some examples of relative hyperlinks are:-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1731E6-1A60-4D90-BEF9-BE50C0C0E5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050" t="29675" r="68152" b="68106"/>
          <a:stretch/>
        </p:blipFill>
        <p:spPr>
          <a:xfrm>
            <a:off x="1517375" y="4306955"/>
            <a:ext cx="5053780" cy="265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3DB54B7-B7E5-41E4-B9AF-E43D6A91B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58" t="28466" r="62500" b="69316"/>
          <a:stretch/>
        </p:blipFill>
        <p:spPr>
          <a:xfrm>
            <a:off x="1517375" y="4771669"/>
            <a:ext cx="6414052" cy="2696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FF6109-0CF7-48A5-985F-8114B43E8C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9050" t="43192" r="63478" b="53849"/>
          <a:stretch/>
        </p:blipFill>
        <p:spPr>
          <a:xfrm>
            <a:off x="1547021" y="5207513"/>
            <a:ext cx="502413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253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9158E6-C329-403C-A824-CAC24BCA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Absolute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93BDE7-3B69-46CF-9B7E-8E33695E6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63758"/>
            <a:ext cx="8946541" cy="4684642"/>
          </a:xfrm>
        </p:spPr>
        <p:txBody>
          <a:bodyPr>
            <a:normAutofit/>
          </a:bodyPr>
          <a:lstStyle/>
          <a:p>
            <a:r>
              <a:rPr lang="en-GB" dirty="0"/>
              <a:t>An absolute link references directly to another web application.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The link above is absolute. This is not relative to our web application.</a:t>
            </a:r>
          </a:p>
          <a:p>
            <a:r>
              <a:rPr lang="en-GB" dirty="0"/>
              <a:t>These are created by using the full URL in the hyperlink.</a:t>
            </a:r>
          </a:p>
          <a:p>
            <a:r>
              <a:rPr lang="en-GB" dirty="0"/>
              <a:t>By clicking 		    . We will be navigated to their home page.</a:t>
            </a:r>
          </a:p>
          <a:p>
            <a:r>
              <a:rPr lang="en-GB" dirty="0"/>
              <a:t>We can also attach search parameters to the URL to automatically search.</a:t>
            </a:r>
          </a:p>
          <a:p>
            <a:pPr lvl="1"/>
            <a:r>
              <a:rPr lang="en-GB" dirty="0"/>
              <a:t>E.g. </a:t>
            </a:r>
            <a:r>
              <a:rPr lang="en-GB" dirty="0">
                <a:hlinkClick r:id="rId2"/>
              </a:rPr>
              <a:t>https://www.google.co.uk/search?q=dmu+blackboard</a:t>
            </a:r>
            <a:endParaRPr lang="en-GB" dirty="0"/>
          </a:p>
          <a:p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A7F43D4-4EA5-4E7B-9DB6-6D526BD5FC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49" t="43861" r="71957" b="54012"/>
          <a:stretch/>
        </p:blipFill>
        <p:spPr>
          <a:xfrm>
            <a:off x="1500876" y="2048332"/>
            <a:ext cx="4210446" cy="265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2EC383-4F2D-46B8-B7DE-4278E479DD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63152" t="29925" r="31848" b="65998"/>
          <a:stretch/>
        </p:blipFill>
        <p:spPr>
          <a:xfrm>
            <a:off x="2888973" y="3765176"/>
            <a:ext cx="834888" cy="382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3FF7244-3A6D-443D-B005-3C907CD56B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4155" b="33633"/>
          <a:stretch/>
        </p:blipFill>
        <p:spPr>
          <a:xfrm>
            <a:off x="1593276" y="4980571"/>
            <a:ext cx="6149008" cy="171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731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94084A-B2E4-468B-A4D9-F2C8A345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Bookmark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D319B4-706D-446D-9CB3-0DCAC52FA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 HTML we also have the use of bookmark hyperlinks.</a:t>
            </a:r>
          </a:p>
          <a:p>
            <a:r>
              <a:rPr lang="en-GB" dirty="0"/>
              <a:t>These links allow a user to navigate the page by clicking links that navigate you to different sections.</a:t>
            </a:r>
          </a:p>
          <a:p>
            <a:r>
              <a:rPr lang="en-GB" dirty="0"/>
              <a:t>These are better known as anchors.</a:t>
            </a:r>
          </a:p>
          <a:p>
            <a:r>
              <a:rPr lang="en-GB" dirty="0"/>
              <a:t>To create an anchor.</a:t>
            </a:r>
          </a:p>
          <a:p>
            <a:pPr lvl="1"/>
            <a:r>
              <a:rPr lang="en-GB" dirty="0"/>
              <a:t>Give a set of tags an id.</a:t>
            </a:r>
          </a:p>
          <a:p>
            <a:pPr lvl="1"/>
            <a:r>
              <a:rPr lang="en-GB" dirty="0"/>
              <a:t> </a:t>
            </a:r>
          </a:p>
          <a:p>
            <a:pPr lvl="1"/>
            <a:r>
              <a:rPr lang="en-GB" dirty="0"/>
              <a:t>Create a link using the id to know where to link to starting with a #</a:t>
            </a:r>
          </a:p>
          <a:p>
            <a:pPr lvl="1"/>
            <a:r>
              <a:rPr lang="en-GB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108E0A2-DD98-44C8-9347-D8BBA131C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957" t="38062" r="75543" b="59811"/>
          <a:stretch/>
        </p:blipFill>
        <p:spPr>
          <a:xfrm>
            <a:off x="1908312" y="4545496"/>
            <a:ext cx="3879251" cy="2650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65B0FD-7EAB-4A95-BE97-AB8DE768E5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49" t="45215" r="56141" b="53132"/>
          <a:stretch/>
        </p:blipFill>
        <p:spPr>
          <a:xfrm>
            <a:off x="1805678" y="5390323"/>
            <a:ext cx="7073280" cy="18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62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E49D5E-7BE2-46E0-9FC3-4F11FE94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Download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B629D4-58FE-478A-B444-C0185BB1B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Another type of hyperlink available is a download link.</a:t>
            </a:r>
          </a:p>
          <a:p>
            <a:r>
              <a:rPr lang="en-GB" dirty="0"/>
              <a:t>This will create a normal link that when clicked will automatically download the file attached.</a:t>
            </a:r>
          </a:p>
          <a:p>
            <a:r>
              <a:rPr lang="en-GB" dirty="0"/>
              <a:t>E.g. 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This will navigate to the downloads directory and start the download for download.pdf.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E5F1F5-C0BB-4DFE-A2F4-3AB71D2063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050" t="43192" r="63478" b="53849"/>
          <a:stretch/>
        </p:blipFill>
        <p:spPr>
          <a:xfrm>
            <a:off x="1507265" y="3736522"/>
            <a:ext cx="5024134" cy="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878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7C1DAC-01DD-466C-81A2-817000327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Sending Emails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A587D9-ADA6-4ED9-A580-4F7DA0BDA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Using Hyperlinks we can also send emails.</a:t>
            </a:r>
          </a:p>
          <a:p>
            <a:r>
              <a:rPr lang="en-GB" dirty="0"/>
              <a:t>When clicking an email link, it will open the default mail client on the computer such as Outlook, Thunderbird etc.</a:t>
            </a:r>
          </a:p>
          <a:p>
            <a:r>
              <a:rPr lang="en-GB" dirty="0"/>
              <a:t>To create this kind of link we use the following text.</a:t>
            </a:r>
          </a:p>
          <a:p>
            <a:pPr lvl="1"/>
            <a:endParaRPr lang="en-US" dirty="0"/>
          </a:p>
          <a:p>
            <a:r>
              <a:rPr lang="en-GB" dirty="0"/>
              <a:t>What if we wanted to auto fill the subject?</a:t>
            </a:r>
          </a:p>
          <a:p>
            <a:pPr lvl="1"/>
            <a:endParaRPr lang="en-GB" dirty="0"/>
          </a:p>
          <a:p>
            <a:r>
              <a:rPr lang="en-GB" dirty="0"/>
              <a:t>What about filling in the body?</a:t>
            </a:r>
          </a:p>
          <a:p>
            <a:pPr marL="457200" lvl="1" indent="0">
              <a:buNone/>
            </a:pPr>
            <a:r>
              <a:rPr lang="en-GB" dirty="0"/>
              <a:t> </a:t>
            </a:r>
            <a:endParaRPr lang="en-GB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C00424-60AE-401D-8EFD-9DBA45F8D9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261" t="48888" r="60326" b="48212"/>
          <a:stretch/>
        </p:blipFill>
        <p:spPr>
          <a:xfrm>
            <a:off x="1888039" y="3725018"/>
            <a:ext cx="6262443" cy="325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0B70FB-F830-4814-8AA4-4EBD95D057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616" t="50715" r="32392" b="46163"/>
          <a:stretch/>
        </p:blipFill>
        <p:spPr>
          <a:xfrm>
            <a:off x="1221374" y="4605326"/>
            <a:ext cx="10103492" cy="2860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EE9B9C-337A-4DA7-B755-F3975C9CC3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299" t="53142" r="27174" b="43958"/>
          <a:stretch/>
        </p:blipFill>
        <p:spPr>
          <a:xfrm>
            <a:off x="568356" y="5446678"/>
            <a:ext cx="11409528" cy="27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10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80ACB8-69F0-44FA-8384-B94B23847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JavaScript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8F736E-C06D-4103-807B-9E9E1D59F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JavaScript is a client side programming language that is used to create interactive effects inside web browsers.</a:t>
            </a:r>
          </a:p>
          <a:p>
            <a:r>
              <a:rPr lang="en-GB" dirty="0"/>
              <a:t>Using this programming language we can perform functions within the browser.</a:t>
            </a:r>
          </a:p>
          <a:p>
            <a:r>
              <a:rPr lang="en-GB" dirty="0"/>
              <a:t>We can also have hyperlinks that activate JavaScript code.</a:t>
            </a:r>
          </a:p>
          <a:p>
            <a:r>
              <a:rPr lang="en-GB" dirty="0"/>
              <a:t>This code can be helpful but could also be used for malicious purpose if used irresponsibly.</a:t>
            </a:r>
          </a:p>
          <a:p>
            <a:r>
              <a:rPr lang="en-GB" dirty="0"/>
              <a:t>Do what does the following do?</a:t>
            </a:r>
          </a:p>
          <a:p>
            <a:pPr lvl="1"/>
            <a:r>
              <a:rPr lang="en-GB" dirty="0"/>
              <a:t> </a:t>
            </a:r>
          </a:p>
          <a:p>
            <a:pPr lvl="1"/>
            <a:r>
              <a:rPr lang="en-GB" dirty="0"/>
              <a:t> </a:t>
            </a:r>
          </a:p>
          <a:p>
            <a:pPr marL="914400" lvl="2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850C0-56A5-4D98-90D2-D21875CFC4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406" t="37772" r="44844" b="57503"/>
          <a:stretch/>
        </p:blipFill>
        <p:spPr>
          <a:xfrm>
            <a:off x="1941970" y="5200650"/>
            <a:ext cx="9494273" cy="57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998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CFE0D-0858-437D-B82B-8F1D1F9B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JavaScript Hyperlinks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495979AF-53E1-4C85-B635-9266EFD29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link will create a pop up box on the page that will display the current date and time to the user.</a:t>
            </a:r>
          </a:p>
          <a:p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This link will display a random number between 1 and 100 every time the link is clicked.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09E6E74-398D-4E2C-B105-9A32AFF91A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406" t="37772" r="44844" b="59849"/>
          <a:stretch/>
        </p:blipFill>
        <p:spPr>
          <a:xfrm>
            <a:off x="1484770" y="2891118"/>
            <a:ext cx="9494273" cy="290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077EC3-0A96-4E17-B3B7-FE7E310FB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406" t="40056" r="44844" b="57503"/>
          <a:stretch/>
        </p:blipFill>
        <p:spPr>
          <a:xfrm>
            <a:off x="1484770" y="4705349"/>
            <a:ext cx="9494273" cy="2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0670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374310-E3A0-49A5-852A-F999D1190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Styling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E9C49D-A56D-4F5F-A794-CF469423A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Styling also applies to links themselves.</a:t>
            </a:r>
          </a:p>
          <a:p>
            <a:r>
              <a:rPr lang="en-GB" dirty="0"/>
              <a:t>Hyperlinks have multiple states to indicate what is currently happening on the page.</a:t>
            </a:r>
          </a:p>
          <a:p>
            <a:r>
              <a:rPr lang="en-GB" dirty="0"/>
              <a:t>A blue link indicates an unvisited link. CSS = (</a:t>
            </a:r>
            <a:r>
              <a:rPr lang="en-GB" dirty="0" err="1"/>
              <a:t>a:link</a:t>
            </a:r>
            <a:r>
              <a:rPr lang="en-GB" dirty="0"/>
              <a:t>)</a:t>
            </a:r>
          </a:p>
          <a:p>
            <a:pPr lvl="1"/>
            <a:r>
              <a:rPr lang="en-GB" u="sng" dirty="0">
                <a:solidFill>
                  <a:srgbClr val="00B0F0"/>
                </a:solidFill>
              </a:rPr>
              <a:t>Link</a:t>
            </a:r>
          </a:p>
          <a:p>
            <a:r>
              <a:rPr lang="en-GB" dirty="0"/>
              <a:t>Purple indicates a visited link. CSS = (</a:t>
            </a:r>
            <a:r>
              <a:rPr lang="en-GB" dirty="0" err="1"/>
              <a:t>a:visited</a:t>
            </a:r>
            <a:r>
              <a:rPr lang="en-GB" dirty="0"/>
              <a:t>)</a:t>
            </a:r>
          </a:p>
          <a:p>
            <a:pPr lvl="1"/>
            <a:r>
              <a:rPr lang="en-GB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Link</a:t>
            </a:r>
          </a:p>
          <a:p>
            <a:r>
              <a:rPr lang="en-GB" dirty="0"/>
              <a:t>A link being hovered over. CSS = (</a:t>
            </a:r>
            <a:r>
              <a:rPr lang="en-GB" dirty="0" err="1"/>
              <a:t>a:hover</a:t>
            </a:r>
            <a:r>
              <a:rPr lang="en-GB" dirty="0"/>
              <a:t>)</a:t>
            </a:r>
          </a:p>
          <a:p>
            <a:r>
              <a:rPr lang="en-GB" dirty="0"/>
              <a:t>A currently active link. CSS = (</a:t>
            </a:r>
            <a:r>
              <a:rPr lang="en-GB" dirty="0" err="1"/>
              <a:t>a:active</a:t>
            </a:r>
            <a:r>
              <a:rPr lang="en-GB" dirty="0"/>
              <a:t>)</a:t>
            </a:r>
          </a:p>
          <a:p>
            <a:r>
              <a:rPr lang="en-GB" dirty="0"/>
              <a:t>These help identify what page you are on, where you have been and where your about to click to.</a:t>
            </a:r>
          </a:p>
          <a:p>
            <a:r>
              <a:rPr lang="en-GB" dirty="0"/>
              <a:t>All of these can be overwritten using a stylesheet.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9547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34C4B1-0D5D-4FF4-A10E-E6147E6EB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CSS for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EBC460-5E89-4BF1-9C2B-17F6EC4F1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164138" cy="4195481"/>
          </a:xfrm>
        </p:spPr>
        <p:txBody>
          <a:bodyPr/>
          <a:lstStyle/>
          <a:p>
            <a:r>
              <a:rPr lang="en-GB" dirty="0"/>
              <a:t>Removes Underlining from link.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Changes link colour to green.</a:t>
            </a:r>
          </a:p>
          <a:p>
            <a:endParaRPr lang="en-GB" dirty="0"/>
          </a:p>
          <a:p>
            <a:r>
              <a:rPr lang="en-GB" dirty="0"/>
              <a:t>Changes visited colour to orange.</a:t>
            </a:r>
          </a:p>
          <a:p>
            <a:endParaRPr lang="en-GB" dirty="0"/>
          </a:p>
          <a:p>
            <a:r>
              <a:rPr lang="en-GB" dirty="0"/>
              <a:t>Changes link hovering to hot pink.</a:t>
            </a:r>
          </a:p>
          <a:p>
            <a:endParaRPr lang="en-GB" dirty="0"/>
          </a:p>
          <a:p>
            <a:r>
              <a:rPr lang="en-GB" dirty="0"/>
              <a:t>Changes active links to golden rod when being clicked.</a:t>
            </a:r>
          </a:p>
          <a:p>
            <a:endParaRPr lang="en-US" dirty="0"/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9ED25B41-ED1C-46D2-B236-79421354B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907" t="17366" r="68983" b="37625"/>
          <a:stretch/>
        </p:blipFill>
        <p:spPr>
          <a:xfrm>
            <a:off x="6553200" y="1941428"/>
            <a:ext cx="2571750" cy="43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957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2E253D-44E8-40B7-8D81-EB10647E2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676E03-F62B-4860-AE51-5A803D005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look at…</a:t>
            </a:r>
          </a:p>
          <a:p>
            <a:pPr lvl="1"/>
            <a:r>
              <a:rPr lang="en-GB" dirty="0"/>
              <a:t>What is Hypertext.</a:t>
            </a:r>
          </a:p>
          <a:p>
            <a:pPr lvl="1"/>
            <a:r>
              <a:rPr lang="en-GB" dirty="0"/>
              <a:t>How hyperlinks are used to navigate to World Wide Web</a:t>
            </a:r>
          </a:p>
          <a:p>
            <a:pPr lvl="1"/>
            <a:r>
              <a:rPr lang="en-GB" dirty="0"/>
              <a:t>Creating hyperlinks</a:t>
            </a:r>
          </a:p>
          <a:p>
            <a:pPr lvl="1"/>
            <a:r>
              <a:rPr lang="en-GB" dirty="0"/>
              <a:t>Types of Hyperlinks</a:t>
            </a:r>
          </a:p>
          <a:p>
            <a:pPr lvl="1"/>
            <a:r>
              <a:rPr lang="en-GB" dirty="0"/>
              <a:t>Hyperlink Styling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62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609D72-BC65-4313-812F-D886D197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Attributes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D3BD53-B640-42C3-98E7-C89342A41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regards to hyperlink there is also other attributes that are used that cause them to behave differently.</a:t>
            </a:r>
          </a:p>
          <a:p>
            <a:r>
              <a:rPr lang="en-GB" dirty="0"/>
              <a:t>Target=“_blank”</a:t>
            </a:r>
          </a:p>
          <a:p>
            <a:pPr lvl="1"/>
            <a:r>
              <a:rPr lang="en-GB" dirty="0"/>
              <a:t>This will open the linked page in a new browser window/tab</a:t>
            </a:r>
          </a:p>
          <a:p>
            <a:r>
              <a:rPr lang="en-GB" dirty="0"/>
              <a:t>Class=“</a:t>
            </a:r>
            <a:r>
              <a:rPr lang="en-GB" dirty="0" err="1"/>
              <a:t>css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This is used as reference in the CSS for applying styles to specific parts.</a:t>
            </a:r>
          </a:p>
          <a:p>
            <a:r>
              <a:rPr lang="en-GB" dirty="0"/>
              <a:t>ID = “id”</a:t>
            </a:r>
          </a:p>
          <a:p>
            <a:pPr lvl="1"/>
            <a:r>
              <a:rPr lang="en-GB" dirty="0"/>
              <a:t>An identifier that is only to be used once within the style sheet or can also be used with JavaScript.</a:t>
            </a:r>
          </a:p>
          <a:p>
            <a:r>
              <a:rPr lang="en-GB" dirty="0"/>
              <a:t>name=“element”</a:t>
            </a:r>
          </a:p>
          <a:p>
            <a:pPr lvl="1"/>
            <a:r>
              <a:rPr lang="en-GB" dirty="0"/>
              <a:t>Specifies the name of the element.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0940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283F0-EDDC-4141-9F68-85AEBD13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8D66F8-2009-441F-90F0-80471D3B2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We have looked at:-</a:t>
            </a:r>
          </a:p>
          <a:p>
            <a:pPr lvl="1"/>
            <a:r>
              <a:rPr lang="en-GB" dirty="0"/>
              <a:t>What is Hypertext.</a:t>
            </a:r>
          </a:p>
          <a:p>
            <a:pPr lvl="1"/>
            <a:r>
              <a:rPr lang="en-GB" dirty="0"/>
              <a:t>What are Hyperlinks and how they are used.</a:t>
            </a:r>
          </a:p>
          <a:p>
            <a:pPr lvl="1"/>
            <a:r>
              <a:rPr lang="en-GB" dirty="0"/>
              <a:t>Different Types of Hyperlinks including:</a:t>
            </a:r>
          </a:p>
          <a:p>
            <a:pPr lvl="2"/>
            <a:r>
              <a:rPr lang="en-GB" dirty="0"/>
              <a:t>Absolute</a:t>
            </a:r>
          </a:p>
          <a:p>
            <a:pPr lvl="2"/>
            <a:r>
              <a:rPr lang="en-GB" dirty="0"/>
              <a:t>Relative</a:t>
            </a:r>
          </a:p>
          <a:p>
            <a:pPr lvl="2"/>
            <a:r>
              <a:rPr lang="en-GB" dirty="0"/>
              <a:t>Directory Navigation</a:t>
            </a:r>
          </a:p>
          <a:p>
            <a:pPr lvl="2"/>
            <a:r>
              <a:rPr lang="en-GB" dirty="0"/>
              <a:t>Bookmark</a:t>
            </a:r>
          </a:p>
          <a:p>
            <a:pPr lvl="2"/>
            <a:r>
              <a:rPr lang="en-GB" dirty="0"/>
              <a:t>Email</a:t>
            </a:r>
          </a:p>
          <a:p>
            <a:pPr lvl="2"/>
            <a:r>
              <a:rPr lang="en-GB" dirty="0" err="1"/>
              <a:t>Javascript</a:t>
            </a:r>
            <a:endParaRPr lang="en-GB" dirty="0"/>
          </a:p>
          <a:p>
            <a:pPr lvl="1"/>
            <a:r>
              <a:rPr lang="en-GB" dirty="0"/>
              <a:t>Styling of Hyperlinks</a:t>
            </a:r>
          </a:p>
          <a:p>
            <a:pPr lvl="1"/>
            <a:r>
              <a:rPr lang="en-GB" dirty="0"/>
              <a:t>Other Attributes that are used.</a:t>
            </a:r>
          </a:p>
          <a:p>
            <a:pPr lvl="2"/>
            <a:endParaRPr lang="en-GB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218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3A48E4-B504-401F-A751-1B18E66A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Week…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8D0B13-4B41-4FD0-AE14-9C9533C39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are going to look at HTML in regards to:-</a:t>
            </a:r>
          </a:p>
          <a:p>
            <a:pPr lvl="1"/>
            <a:r>
              <a:rPr lang="en-GB" dirty="0"/>
              <a:t>Images</a:t>
            </a:r>
          </a:p>
          <a:p>
            <a:pPr lvl="1"/>
            <a:r>
              <a:rPr lang="en-GB" dirty="0"/>
              <a:t>Dynamic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352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A67E66-F540-4995-A899-606F4FCC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Hyperlinks, Images and Tables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430AD8-9800-443D-A3A2-0FE03980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The, that are connected via Uniform Resource Locators (URL) via hyper test links.</a:t>
            </a:r>
          </a:p>
          <a:p>
            <a:r>
              <a:rPr lang="en-GB" dirty="0"/>
              <a:t>World Wide Web is an collection of information of documents and other resources that are identified by Uniform Resource Locators (URLs).</a:t>
            </a:r>
          </a:p>
          <a:p>
            <a:r>
              <a:rPr lang="en-GB" dirty="0"/>
              <a:t>Interlinked via hypertext and accessed via internet.</a:t>
            </a:r>
          </a:p>
          <a:p>
            <a:r>
              <a:rPr lang="en-GB" dirty="0"/>
              <a:t>So how do we display these resources?</a:t>
            </a:r>
          </a:p>
          <a:p>
            <a:pPr lvl="1"/>
            <a:r>
              <a:rPr lang="en-GB" dirty="0"/>
              <a:t>Hyperlinks</a:t>
            </a:r>
          </a:p>
          <a:p>
            <a:pPr lvl="1"/>
            <a:r>
              <a:rPr lang="en-GB" dirty="0"/>
              <a:t>Images</a:t>
            </a:r>
          </a:p>
          <a:p>
            <a:pPr lvl="1"/>
            <a:r>
              <a:rPr lang="en-GB" dirty="0"/>
              <a:t>Tables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72020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77764-8BA0-4E4A-9253-839B319E0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Hypertext and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BC5E7D-BC31-4EE9-AD25-7E4AC2BCC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09530"/>
            <a:ext cx="8946541" cy="4538869"/>
          </a:xfrm>
        </p:spPr>
        <p:txBody>
          <a:bodyPr>
            <a:normAutofit/>
          </a:bodyPr>
          <a:lstStyle/>
          <a:p>
            <a:r>
              <a:rPr lang="en-GB" dirty="0"/>
              <a:t>Hypertext was originally created around 40 years before the world wide web.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sz="1500" dirty="0"/>
              <a:t>	(https://en.wikipedia.org/wiki/Hypertext)</a:t>
            </a:r>
          </a:p>
          <a:p>
            <a:endParaRPr lang="en-GB" dirty="0"/>
          </a:p>
          <a:p>
            <a:r>
              <a:rPr lang="en-GB" dirty="0"/>
              <a:t>What if you wanted to know more about “The Garden of Forking Paths”?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AC1C696-05E4-4C71-AF0A-A4199DC64B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688" t="27483" r="3343" b="43140"/>
          <a:stretch/>
        </p:blipFill>
        <p:spPr>
          <a:xfrm>
            <a:off x="1038225" y="2601570"/>
            <a:ext cx="10115550" cy="190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75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9CFB32-0D1B-49F5-A078-EA5A3F480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Hypertext and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A5CBD5-E6A7-4807-B983-7F024C3E7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Link: </a:t>
            </a:r>
          </a:p>
          <a:p>
            <a:r>
              <a:rPr lang="en-GB" dirty="0"/>
              <a:t>When clicked, were transports us to the topic selected by the user.</a:t>
            </a:r>
          </a:p>
          <a:p>
            <a:r>
              <a:rPr lang="en-GB" dirty="0"/>
              <a:t>In this case: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	(https://en.wikipedia.org/wiki/The_Garden_of_Forking_Paths)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7B26CF-8F66-4B73-BD87-298526144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1803" t="36597" r="53523" b="59732"/>
          <a:stretch/>
        </p:blipFill>
        <p:spPr>
          <a:xfrm>
            <a:off x="2109784" y="2070890"/>
            <a:ext cx="2707381" cy="3609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CDF5D9-5AFF-47EB-AABE-60C9D9D30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696" t="27616" r="24674" b="49949"/>
          <a:stretch/>
        </p:blipFill>
        <p:spPr>
          <a:xfrm>
            <a:off x="1591480" y="3285676"/>
            <a:ext cx="8747992" cy="169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85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D3761-511F-46CA-9EAC-4A85974A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the Link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0ED519-657C-4C86-A30D-EDBBDB05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page is written with Hyper Text Mark-up Language.</a:t>
            </a:r>
          </a:p>
          <a:p>
            <a:r>
              <a:rPr lang="en-GB" dirty="0"/>
              <a:t>Links are created through the use of &lt;a&gt;&lt;/a&gt; tags.</a:t>
            </a:r>
          </a:p>
          <a:p>
            <a:r>
              <a:rPr lang="en-GB" dirty="0"/>
              <a:t>Links are broken into two sections.</a:t>
            </a:r>
          </a:p>
          <a:p>
            <a:pPr lvl="1"/>
            <a:r>
              <a:rPr lang="en-GB" dirty="0"/>
              <a:t>Link address</a:t>
            </a:r>
          </a:p>
          <a:p>
            <a:pPr lvl="2"/>
            <a:r>
              <a:rPr lang="en-GB" dirty="0"/>
              <a:t> </a:t>
            </a:r>
          </a:p>
          <a:p>
            <a:pPr lvl="1"/>
            <a:r>
              <a:rPr lang="en-GB" dirty="0"/>
              <a:t>Text shown to users</a:t>
            </a:r>
          </a:p>
          <a:p>
            <a:pPr lvl="2"/>
            <a:endParaRPr lang="en-GB" dirty="0"/>
          </a:p>
          <a:p>
            <a:r>
              <a:rPr lang="en-GB" dirty="0"/>
              <a:t>By using this link we will be redirected to “aboutUs.html”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CE5BD0C-25A1-4875-A919-9986C4625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86" t="49468" r="76848" b="47438"/>
          <a:stretch/>
        </p:blipFill>
        <p:spPr>
          <a:xfrm>
            <a:off x="1954716" y="3736252"/>
            <a:ext cx="4035267" cy="3180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9E4B07-7743-4C85-89D9-8ACD091B2F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0000" t="44249" r="43370" b="52078"/>
          <a:stretch/>
        </p:blipFill>
        <p:spPr>
          <a:xfrm>
            <a:off x="1954716" y="4571999"/>
            <a:ext cx="808383" cy="2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213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2A50D-EF68-4AF1-82A2-D1E58E2BE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Absolute and Relative Hyperlinks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017419-6EA5-42EB-96D4-784017EF1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a range of different hyperlinks that can be used.</a:t>
            </a:r>
          </a:p>
          <a:p>
            <a:r>
              <a:rPr lang="en-GB" dirty="0"/>
              <a:t>Each of the links are broken down into two types of hyperlinks.</a:t>
            </a:r>
          </a:p>
          <a:p>
            <a:endParaRPr lang="en-GB" dirty="0"/>
          </a:p>
          <a:p>
            <a:r>
              <a:rPr lang="en-GB" dirty="0"/>
              <a:t>Absolute Hyperlinks</a:t>
            </a:r>
          </a:p>
          <a:p>
            <a:pPr lvl="1"/>
            <a:r>
              <a:rPr lang="en-GB" dirty="0"/>
              <a:t>&lt;a </a:t>
            </a:r>
            <a:r>
              <a:rPr lang="en-GB" dirty="0" err="1"/>
              <a:t>href</a:t>
            </a:r>
            <a:r>
              <a:rPr lang="en-GB" dirty="0"/>
              <a:t>=“www.google.com”&gt;Google&lt;/a&gt;</a:t>
            </a:r>
          </a:p>
          <a:p>
            <a:pPr lvl="1"/>
            <a:endParaRPr lang="en-GB" dirty="0"/>
          </a:p>
          <a:p>
            <a:r>
              <a:rPr lang="en-GB" dirty="0"/>
              <a:t>Relative Hyperlinks</a:t>
            </a:r>
          </a:p>
          <a:p>
            <a:pPr lvl="1"/>
            <a:r>
              <a:rPr lang="en-GB" dirty="0"/>
              <a:t>&lt;a </a:t>
            </a:r>
            <a:r>
              <a:rPr lang="en-GB" dirty="0" err="1"/>
              <a:t>href</a:t>
            </a:r>
            <a:r>
              <a:rPr lang="en-GB" dirty="0"/>
              <a:t>=“../aboutUs.html”&gt;About Us&lt;/a&gt;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9903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77EC88-578A-4999-A4AE-B3E1C1B0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Directory Navigation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CF04C5-F543-45D5-B05A-9CBA75F8E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97496"/>
            <a:ext cx="8946541" cy="4750903"/>
          </a:xfrm>
        </p:spPr>
        <p:txBody>
          <a:bodyPr>
            <a:normAutofit/>
          </a:bodyPr>
          <a:lstStyle/>
          <a:p>
            <a:r>
              <a:rPr lang="en-GB" dirty="0"/>
              <a:t>With the use of links we can also navigate through directories within the file structure.</a:t>
            </a:r>
          </a:p>
          <a:p>
            <a:r>
              <a:rPr lang="en-GB" dirty="0"/>
              <a:t>What if we wanted to navigate to a new section of the website?</a:t>
            </a:r>
          </a:p>
          <a:p>
            <a:r>
              <a:rPr lang="en-GB" dirty="0"/>
              <a:t>Lets try and access the navigation.html from default.html….</a:t>
            </a:r>
          </a:p>
          <a:p>
            <a:pPr lvl="7"/>
            <a:r>
              <a:rPr lang="en-GB" sz="2000" dirty="0"/>
              <a:t>By making use of the “../” within the hyperlink. We can go up one level of the file structure.</a:t>
            </a:r>
          </a:p>
          <a:p>
            <a:pPr lvl="7"/>
            <a:r>
              <a:rPr lang="en-GB" sz="2000" dirty="0"/>
              <a:t>D</a:t>
            </a:r>
          </a:p>
          <a:p>
            <a:pPr lvl="7"/>
            <a:r>
              <a:rPr lang="en-GB" sz="2000" dirty="0"/>
              <a:t>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6D02C68-C126-4F25-BBA7-9575527E6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7717" t="11115" b="38652"/>
          <a:stretch/>
        </p:blipFill>
        <p:spPr>
          <a:xfrm>
            <a:off x="1404730" y="3213651"/>
            <a:ext cx="2716696" cy="3299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AF30A93-C4A0-4A78-B231-8A13E0EBF8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9050" t="29675" r="68152" b="68106"/>
          <a:stretch/>
        </p:blipFill>
        <p:spPr>
          <a:xfrm>
            <a:off x="4578627" y="4214190"/>
            <a:ext cx="5053780" cy="265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5669BC0-E55A-4242-99E7-3882B797D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5436" t="12321" r="23260" b="53107"/>
          <a:stretch/>
        </p:blipFill>
        <p:spPr>
          <a:xfrm>
            <a:off x="4578627" y="4658081"/>
            <a:ext cx="5928427" cy="212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940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00B9B-5F8D-4338-A871-ED86BC4A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Directory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5419F8-B20F-4F6C-9212-F41F24ABA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7192549" cy="4195481"/>
          </a:xfrm>
        </p:spPr>
        <p:txBody>
          <a:bodyPr/>
          <a:lstStyle/>
          <a:p>
            <a:r>
              <a:rPr lang="en-GB" dirty="0"/>
              <a:t>So what if we wanted to navigate to another part of the file structure all together?</a:t>
            </a:r>
          </a:p>
          <a:p>
            <a:r>
              <a:rPr lang="en-GB" dirty="0"/>
              <a:t>We have the option to navigate through directories.</a:t>
            </a:r>
          </a:p>
          <a:p>
            <a:r>
              <a:rPr lang="en-GB" dirty="0"/>
              <a:t>Lets navigate to the original web forms of the </a:t>
            </a:r>
            <a:r>
              <a:rPr lang="en-GB" dirty="0" err="1"/>
              <a:t>DVDSwapShop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So what does this link do?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B0B4F3-D312-4498-AD27-92E4D46E49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500" t="28255" r="62500" b="69316"/>
          <a:stretch/>
        </p:blipFill>
        <p:spPr>
          <a:xfrm>
            <a:off x="1103312" y="4150658"/>
            <a:ext cx="7315217" cy="3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158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342</TotalTime>
  <Words>1044</Words>
  <Application>Microsoft Office PowerPoint</Application>
  <PresentationFormat>Custom</PresentationFormat>
  <Paragraphs>183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Ion</vt:lpstr>
      <vt:lpstr>Hyperlinks, Images and Tables</vt:lpstr>
      <vt:lpstr>Overview…</vt:lpstr>
      <vt:lpstr>Hyperlinks, Images and Tables</vt:lpstr>
      <vt:lpstr>Hypertext and Hyperlinks</vt:lpstr>
      <vt:lpstr>Hypertext and Hyperlinks</vt:lpstr>
      <vt:lpstr>Creating the Link</vt:lpstr>
      <vt:lpstr>Absolute and Relative Hyperlinks</vt:lpstr>
      <vt:lpstr>Directory Navigation</vt:lpstr>
      <vt:lpstr>Selecting Directory</vt:lpstr>
      <vt:lpstr>Selecting Directory</vt:lpstr>
      <vt:lpstr>Relative Hyperlinks</vt:lpstr>
      <vt:lpstr>Absolute Hyperlinks</vt:lpstr>
      <vt:lpstr>Bookmark Hyperlinks</vt:lpstr>
      <vt:lpstr>Download Hyperlinks</vt:lpstr>
      <vt:lpstr>Sending Emails</vt:lpstr>
      <vt:lpstr>JavaScript Hyperlinks</vt:lpstr>
      <vt:lpstr>JavaScript Hyperlinks</vt:lpstr>
      <vt:lpstr>Styling Hyperlinks</vt:lpstr>
      <vt:lpstr>CSS for Hyperlinks</vt:lpstr>
      <vt:lpstr>Other Attributes</vt:lpstr>
      <vt:lpstr>Recap</vt:lpstr>
      <vt:lpstr>Next Week…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Hyperlinks, Images and Tables</dc:title>
  <dc:creator>Luke Johnson</dc:creator>
  <cp:lastModifiedBy>Matthew Dean</cp:lastModifiedBy>
  <cp:revision>33</cp:revision>
  <dcterms:created xsi:type="dcterms:W3CDTF">2018-01-11T20:09:14Z</dcterms:created>
  <dcterms:modified xsi:type="dcterms:W3CDTF">2018-01-22T12:30:35Z</dcterms:modified>
</cp:coreProperties>
</file>